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 id="263" r:id="rId8"/>
    <p:sldId id="262" r:id="rId9"/>
    <p:sldId id="264" r:id="rId10"/>
    <p:sldId id="265" r:id="rId11"/>
    <p:sldId id="272"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27688E1-2E47-4F6D-8A61-343E65D85C0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252E7-FBB1-42E5-A2C7-22E549A7145A}"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74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7688E1-2E47-4F6D-8A61-343E65D85C0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3672577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7688E1-2E47-4F6D-8A61-343E65D85C0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252E7-FBB1-42E5-A2C7-22E549A7145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93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7688E1-2E47-4F6D-8A61-343E65D85C0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113646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7688E1-2E47-4F6D-8A61-343E65D85C0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252E7-FBB1-42E5-A2C7-22E549A7145A}"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06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7688E1-2E47-4F6D-8A61-343E65D85C04}"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248713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7688E1-2E47-4F6D-8A61-343E65D85C04}"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318664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7688E1-2E47-4F6D-8A61-343E65D85C04}"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2950920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688E1-2E47-4F6D-8A61-343E65D85C04}"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333567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7688E1-2E47-4F6D-8A61-343E65D85C04}"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252E7-FBB1-42E5-A2C7-22E549A7145A}" type="slidenum">
              <a:rPr lang="en-US" smtClean="0"/>
              <a:t>‹#›</a:t>
            </a:fld>
            <a:endParaRPr lang="en-US"/>
          </a:p>
        </p:txBody>
      </p:sp>
    </p:spTree>
    <p:extLst>
      <p:ext uri="{BB962C8B-B14F-4D97-AF65-F5344CB8AC3E}">
        <p14:creationId xmlns:p14="http://schemas.microsoft.com/office/powerpoint/2010/main" val="213692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7688E1-2E47-4F6D-8A61-343E65D85C04}"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252E7-FBB1-42E5-A2C7-22E549A7145A}"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4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27688E1-2E47-4F6D-8A61-343E65D85C04}" type="datetimeFigureOut">
              <a:rPr lang="en-US" smtClean="0"/>
              <a:t>5/19/2016</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31252E7-FBB1-42E5-A2C7-22E549A7145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11656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hyperlink" Target="https://www.youtube.com/watch?v=bMCEzAmSPg8&amp;feature=youtu.be" TargetMode="Externa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econedlink.org/authors/file_uploads/20150924094422_Activity%203.pdf" TargetMode="External"/><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10.emf"/><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7" name="TextBox 6"/>
          <p:cNvSpPr txBox="1"/>
          <p:nvPr/>
        </p:nvSpPr>
        <p:spPr>
          <a:xfrm>
            <a:off x="2540000" y="203201"/>
            <a:ext cx="8955314" cy="6247864"/>
          </a:xfrm>
          <a:prstGeom prst="rect">
            <a:avLst/>
          </a:prstGeom>
          <a:noFill/>
        </p:spPr>
        <p:txBody>
          <a:bodyPr wrap="square" rtlCol="0">
            <a:spAutoFit/>
          </a:bodyPr>
          <a:lstStyle/>
          <a:p>
            <a:r>
              <a:rPr lang="en-US" sz="8000" b="1" spc="600" dirty="0">
                <a:solidFill>
                  <a:srgbClr val="7030A0"/>
                </a:solidFill>
                <a:latin typeface="Academy Engraved LET" pitchFamily="2" charset="0"/>
              </a:rPr>
              <a:t>LESSON ON</a:t>
            </a:r>
          </a:p>
          <a:p>
            <a:pPr algn="ctr"/>
            <a:r>
              <a:rPr lang="en-US" sz="8000" b="1" dirty="0"/>
              <a:t>Productivity </a:t>
            </a:r>
          </a:p>
          <a:p>
            <a:pPr algn="ctr"/>
            <a:r>
              <a:rPr lang="en-US" sz="8000" b="1" dirty="0"/>
              <a:t>Graphing Linear </a:t>
            </a:r>
          </a:p>
          <a:p>
            <a:pPr algn="ctr"/>
            <a:r>
              <a:rPr lang="en-US" sz="8000" b="1" dirty="0"/>
              <a:t>and </a:t>
            </a:r>
          </a:p>
          <a:p>
            <a:pPr algn="ctr"/>
            <a:r>
              <a:rPr lang="en-US" sz="8000" b="1" dirty="0"/>
              <a:t>Quadratic Functions</a:t>
            </a:r>
          </a:p>
        </p:txBody>
      </p:sp>
    </p:spTree>
    <p:extLst>
      <p:ext uri="{BB962C8B-B14F-4D97-AF65-F5344CB8AC3E}">
        <p14:creationId xmlns:p14="http://schemas.microsoft.com/office/powerpoint/2010/main" val="365443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8825" y="275772"/>
            <a:ext cx="9395153" cy="856342"/>
          </a:xfrm>
        </p:spPr>
        <p:txBody>
          <a:bodyPr>
            <a:noAutofit/>
          </a:bodyPr>
          <a:lstStyle/>
          <a:p>
            <a:pPr algn="ctr"/>
            <a:r>
              <a:rPr lang="en-US" sz="2400" b="1" dirty="0">
                <a:latin typeface="Comic Sans MS" panose="030F0702030302020204" pitchFamily="66" charset="0"/>
              </a:rPr>
              <a:t>Continue to Analyze Information:</a:t>
            </a:r>
            <a:endParaRPr lang="en-US" sz="24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4" name="Rectangle 3"/>
          <p:cNvSpPr/>
          <p:nvPr/>
        </p:nvSpPr>
        <p:spPr>
          <a:xfrm>
            <a:off x="1898196" y="1402039"/>
            <a:ext cx="10163175" cy="5186035"/>
          </a:xfrm>
          <a:prstGeom prst="rect">
            <a:avLst/>
          </a:prstGeom>
        </p:spPr>
        <p:txBody>
          <a:bodyPr wrap="square">
            <a:spAutoFit/>
          </a:bodyPr>
          <a:lstStyle/>
          <a:p>
            <a:pPr marL="457200" marR="0">
              <a:lnSpc>
                <a:spcPct val="115000"/>
              </a:lnSpc>
              <a:spcBef>
                <a:spcPts val="0"/>
              </a:spcBef>
              <a:spcAft>
                <a:spcPts val="0"/>
              </a:spcAf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Consider the following questions: </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600"/>
              </a:spcBef>
              <a:spcAft>
                <a:spcPts val="600"/>
              </a:spcAft>
              <a:buFont typeface="+mj-lt"/>
              <a:buAutoNum type="alphaLcPeriod"/>
              <a:tabLst>
                <a:tab pos="914400" algn="l"/>
              </a:tabLs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What features of your graphs are similar? </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600"/>
              </a:spcBef>
              <a:spcAft>
                <a:spcPts val="600"/>
              </a:spcAft>
              <a:buFont typeface="+mj-lt"/>
              <a:buAutoNum type="alphaLcPeriod"/>
              <a:tabLst>
                <a:tab pos="914400" algn="l"/>
              </a:tabLs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What features of your graphs are different? </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600"/>
              </a:spcBef>
              <a:spcAft>
                <a:spcPts val="600"/>
              </a:spcAft>
              <a:buFont typeface="+mj-lt"/>
              <a:buAutoNum type="alphaLcPeriod"/>
              <a:tabLst>
                <a:tab pos="914400" algn="l"/>
              </a:tabLs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What was accurate about your original prediction</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600"/>
              </a:spcBef>
              <a:spcAft>
                <a:spcPts val="600"/>
              </a:spcAft>
              <a:buFont typeface="+mj-lt"/>
              <a:buAutoNum type="alphaLcPeriod"/>
              <a:tabLst>
                <a:tab pos="914400" algn="l"/>
              </a:tabLs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What parts of your prediction do you need to revise? </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600"/>
              </a:spcBef>
              <a:spcAft>
                <a:spcPts val="600"/>
              </a:spcAft>
              <a:buFont typeface="+mj-lt"/>
              <a:buAutoNum type="alphaLcPeriod"/>
              <a:tabLst>
                <a:tab pos="914400" algn="l"/>
              </a:tabLs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When you graphed your prediction graph, did you graph total production or marginal product? </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600"/>
              </a:spcBef>
              <a:spcAft>
                <a:spcPts val="600"/>
              </a:spcAft>
              <a:buFont typeface="+mj-lt"/>
              <a:buAutoNum type="alphaLcPeriod"/>
              <a:tabLst>
                <a:tab pos="914400" algn="l"/>
              </a:tabLs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Was your prediction linear or non-linear such as a quadratic? How do you know? Was your marginal production graph linear or quadratic? How do you know? </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6543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8825" y="275772"/>
            <a:ext cx="9395153" cy="856342"/>
          </a:xfrm>
        </p:spPr>
        <p:txBody>
          <a:bodyPr>
            <a:noAutofit/>
          </a:bodyPr>
          <a:lstStyle/>
          <a:p>
            <a:pPr algn="ctr"/>
            <a:r>
              <a:rPr lang="en-US" sz="2400" b="1" dirty="0">
                <a:latin typeface="Comic Sans MS" panose="030F0702030302020204" pitchFamily="66" charset="0"/>
              </a:rPr>
              <a:t>Continue to Analyze Information:</a:t>
            </a:r>
            <a:endParaRPr lang="en-US" sz="24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4" name="Rectangle 3"/>
          <p:cNvSpPr/>
          <p:nvPr/>
        </p:nvSpPr>
        <p:spPr>
          <a:xfrm>
            <a:off x="1898196" y="1402039"/>
            <a:ext cx="10163175" cy="4856714"/>
          </a:xfrm>
          <a:prstGeom prst="rect">
            <a:avLst/>
          </a:prstGeom>
        </p:spPr>
        <p:txBody>
          <a:bodyPr wrap="square">
            <a:spAutoFit/>
          </a:bodyPr>
          <a:lstStyle/>
          <a:p>
            <a:pPr marL="457200" marR="0">
              <a:lnSpc>
                <a:spcPct val="115000"/>
              </a:lnSpc>
              <a:spcBef>
                <a:spcPts val="0"/>
              </a:spcBef>
              <a:spcAft>
                <a:spcPts val="0"/>
              </a:spcAf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Continue to Consider the following questions: </a:t>
            </a: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lvl="1"/>
            <a:endParaRPr lang="en-US" dirty="0"/>
          </a:p>
          <a:p>
            <a:pPr lvl="1"/>
            <a:r>
              <a:rPr lang="en-US" sz="2400" dirty="0">
                <a:latin typeface="Comic Sans MS" panose="030F0702030302020204" pitchFamily="66" charset="0"/>
              </a:rPr>
              <a:t>g.  Why is the marginal product graph not linear? </a:t>
            </a:r>
          </a:p>
          <a:p>
            <a:endParaRPr lang="en-US" sz="2400" dirty="0">
              <a:latin typeface="Comic Sans MS" panose="030F0702030302020204" pitchFamily="66" charset="0"/>
            </a:endParaRPr>
          </a:p>
          <a:p>
            <a:pPr lvl="2"/>
            <a:r>
              <a:rPr lang="en-US" sz="2400" dirty="0">
                <a:latin typeface="Comic Sans MS" panose="030F0702030302020204" pitchFamily="66" charset="0"/>
              </a:rPr>
              <a:t>		</a:t>
            </a:r>
            <a:r>
              <a:rPr lang="en-US" sz="2400" dirty="0">
                <a:solidFill>
                  <a:srgbClr val="FF0000"/>
                </a:solidFill>
                <a:latin typeface="Comic Sans MS" panose="030F0702030302020204" pitchFamily="66" charset="0"/>
              </a:rPr>
              <a:t>The Law of Diminishing Marginal Returns. </a:t>
            </a:r>
          </a:p>
          <a:p>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lvl="1"/>
            <a:r>
              <a:rPr lang="en-US" sz="2400" dirty="0">
                <a:latin typeface="Comic Sans MS" panose="030F0702030302020204" pitchFamily="66" charset="0"/>
              </a:rPr>
              <a:t>h. What was accurate about your original prediction? </a:t>
            </a:r>
          </a:p>
          <a:p>
            <a:pPr lvl="1"/>
            <a:endParaRPr lang="en-US" sz="2400" dirty="0">
              <a:latin typeface="Comic Sans MS" panose="030F0702030302020204" pitchFamily="66" charset="0"/>
            </a:endParaRPr>
          </a:p>
          <a:p>
            <a:pPr lvl="1"/>
            <a:endParaRPr lang="en-US" sz="2400" dirty="0">
              <a:latin typeface="Comic Sans MS" panose="030F0702030302020204" pitchFamily="66" charset="0"/>
            </a:endParaRPr>
          </a:p>
          <a:p>
            <a:pPr lvl="1"/>
            <a:r>
              <a:rPr lang="en-US" sz="2400" dirty="0" err="1">
                <a:latin typeface="Comic Sans MS" panose="030F0702030302020204" pitchFamily="66" charset="0"/>
              </a:rPr>
              <a:t>i</a:t>
            </a:r>
            <a:r>
              <a:rPr lang="en-US" sz="2400" dirty="0">
                <a:latin typeface="Comic Sans MS" panose="030F0702030302020204" pitchFamily="66" charset="0"/>
              </a:rPr>
              <a:t>. What parts of your prediction do you need to revise? </a:t>
            </a:r>
          </a:p>
          <a:p>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0315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5" name="Title 4"/>
          <p:cNvSpPr>
            <a:spLocks noGrp="1"/>
          </p:cNvSpPr>
          <p:nvPr>
            <p:ph type="title"/>
          </p:nvPr>
        </p:nvSpPr>
        <p:spPr>
          <a:xfrm>
            <a:off x="2591671" y="352988"/>
            <a:ext cx="9720072" cy="1499616"/>
          </a:xfrm>
        </p:spPr>
        <p:txBody>
          <a:bodyPr>
            <a:normAutofit fontScale="90000"/>
          </a:bodyPr>
          <a:lstStyle/>
          <a:p>
            <a:pPr algn="ctr"/>
            <a:r>
              <a:rPr lang="en-US" b="1" u="sng" dirty="0"/>
              <a:t>ACTIVITY 5: PRODUCTION DATA</a:t>
            </a:r>
            <a:r>
              <a:rPr lang="en-US" dirty="0"/>
              <a:t/>
            </a:r>
            <a:br>
              <a:rPr lang="en-US" dirty="0"/>
            </a:br>
            <a:r>
              <a:rPr lang="en-US" b="1" u="sng" dirty="0"/>
              <a:t>IS IT LINEAR OR QUADRATIC?</a:t>
            </a:r>
            <a:r>
              <a:rPr lang="en-US" dirty="0"/>
              <a:t/>
            </a:r>
            <a:br>
              <a:rPr lang="en-US" dirty="0"/>
            </a:br>
            <a:endParaRPr lang="en-US" dirty="0"/>
          </a:p>
        </p:txBody>
      </p:sp>
      <p:sp>
        <p:nvSpPr>
          <p:cNvPr id="6" name="Rectangle 5"/>
          <p:cNvSpPr/>
          <p:nvPr/>
        </p:nvSpPr>
        <p:spPr>
          <a:xfrm>
            <a:off x="1886857" y="1852604"/>
            <a:ext cx="10424886" cy="3914918"/>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Blip>
                <a:blip r:embed="rId4"/>
              </a:buBlip>
            </a:pPr>
            <a:r>
              <a:rPr lang="en-US" sz="2400" dirty="0">
                <a:latin typeface="Comic Sans MS" panose="030F0702030302020204" pitchFamily="66" charset="0"/>
                <a:ea typeface="Times New Roman" panose="02020603050405020304" pitchFamily="18" charset="0"/>
                <a:cs typeface="Times New Roman" panose="02020603050405020304" pitchFamily="18" charset="0"/>
              </a:rPr>
              <a:t>Activity 5 – </a:t>
            </a:r>
            <a:r>
              <a:rPr lang="en-US" sz="2400">
                <a:latin typeface="Comic Sans MS" panose="030F0702030302020204" pitchFamily="66" charset="0"/>
                <a:ea typeface="Times New Roman" panose="02020603050405020304" pitchFamily="18" charset="0"/>
                <a:cs typeface="Times New Roman" panose="02020603050405020304" pitchFamily="18" charset="0"/>
              </a:rPr>
              <a:t>this activity uses </a:t>
            </a:r>
            <a:r>
              <a:rPr lang="en-US" sz="2400" dirty="0">
                <a:latin typeface="Comic Sans MS" panose="030F0702030302020204" pitchFamily="66" charset="0"/>
                <a:ea typeface="Times New Roman" panose="02020603050405020304" pitchFamily="18" charset="0"/>
                <a:cs typeface="Times New Roman" panose="02020603050405020304" pitchFamily="18" charset="0"/>
              </a:rPr>
              <a:t>two datasets. </a:t>
            </a:r>
          </a:p>
          <a:p>
            <a:pPr marR="0" lvl="1">
              <a:lnSpc>
                <a:spcPct val="115000"/>
              </a:lnSpc>
              <a:spcBef>
                <a:spcPts val="0"/>
              </a:spcBef>
              <a:spcAft>
                <a:spcPts val="0"/>
              </a:spcAf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       (One is linear and one is cubic, resulting in a constant and</a:t>
            </a:r>
          </a:p>
          <a:p>
            <a:pPr marR="0" lvl="1">
              <a:lnSpc>
                <a:spcPct val="115000"/>
              </a:lnSpc>
              <a:spcBef>
                <a:spcPts val="0"/>
              </a:spcBef>
              <a:spcAft>
                <a:spcPts val="0"/>
              </a:spcAft>
            </a:pPr>
            <a:r>
              <a:rPr lang="en-US" sz="2400" dirty="0">
                <a:latin typeface="Comic Sans MS" panose="030F0702030302020204" pitchFamily="66" charset="0"/>
                <a:ea typeface="Times New Roman" panose="02020603050405020304" pitchFamily="18" charset="0"/>
                <a:cs typeface="Times New Roman" panose="02020603050405020304" pitchFamily="18" charset="0"/>
              </a:rPr>
              <a:t>                   quadratic marginal product respectively.)</a:t>
            </a:r>
          </a:p>
          <a:p>
            <a:pPr marR="0" lvl="1">
              <a:lnSpc>
                <a:spcPct val="115000"/>
              </a:lnSpc>
              <a:spcBef>
                <a:spcPts val="0"/>
              </a:spcBef>
              <a:spcAft>
                <a:spcPts val="0"/>
              </a:spcAft>
            </a:pP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sz="2400" dirty="0">
                <a:latin typeface="Comic Sans MS" panose="030F0702030302020204" pitchFamily="66" charset="0"/>
                <a:ea typeface="Times New Roman" panose="02020603050405020304" pitchFamily="18" charset="0"/>
                <a:cs typeface="Times New Roman" panose="02020603050405020304" pitchFamily="18" charset="0"/>
              </a:rPr>
              <a:t>Calculate the marginal product and describe the features of the graph. </a:t>
            </a:r>
          </a:p>
          <a:p>
            <a:pPr marR="0" lvl="1">
              <a:lnSpc>
                <a:spcPct val="115000"/>
              </a:lnSpc>
              <a:spcBef>
                <a:spcPts val="0"/>
              </a:spcBef>
              <a:spcAft>
                <a:spcPts val="0"/>
              </a:spcAft>
            </a:pP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Font typeface="Courier New" panose="02070309020205020404" pitchFamily="49" charset="0"/>
              <a:buChar char="o"/>
            </a:pPr>
            <a:r>
              <a:rPr lang="en-US" sz="2400" dirty="0">
                <a:latin typeface="Comic Sans MS" panose="030F0702030302020204" pitchFamily="66" charset="0"/>
                <a:ea typeface="Times New Roman" panose="02020603050405020304" pitchFamily="18" charset="0"/>
                <a:cs typeface="Times New Roman" panose="02020603050405020304" pitchFamily="18" charset="0"/>
              </a:rPr>
              <a:t>Decide which of the two graphs is a more realistic representation of production in the real world and explain your reasoning.</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16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59454" y="203198"/>
            <a:ext cx="10032546" cy="6654802"/>
          </a:xfrm>
        </p:spPr>
        <p:txBody>
          <a:bodyPr>
            <a:noAutofit/>
          </a:bodyPr>
          <a:lstStyle/>
          <a:p>
            <a:pPr>
              <a:tabLst>
                <a:tab pos="508000" algn="l"/>
              </a:tabLst>
            </a:pPr>
            <a:r>
              <a:rPr lang="en-US" sz="3200" b="1" u="sng" dirty="0">
                <a:latin typeface="Comic Sans MS" panose="030F0702030302020204" pitchFamily="66" charset="0"/>
              </a:rPr>
              <a:t>CONCLUSION:</a:t>
            </a:r>
            <a:r>
              <a:rPr lang="en-US" sz="3100" b="1" u="sng" dirty="0"/>
              <a:t/>
            </a:r>
            <a:br>
              <a:rPr lang="en-US" sz="3100" b="1" u="sng" dirty="0"/>
            </a:br>
            <a:r>
              <a:rPr lang="en-US" sz="3100" cap="none" dirty="0"/>
              <a:t/>
            </a:r>
            <a:br>
              <a:rPr lang="en-US" sz="3100" cap="none" dirty="0"/>
            </a:br>
            <a:r>
              <a:rPr lang="en-US" sz="3100" cap="none" dirty="0">
                <a:latin typeface="Comic Sans MS" panose="030F0702030302020204" pitchFamily="66" charset="0"/>
              </a:rPr>
              <a:t>1)   What is the relationship     </a:t>
            </a:r>
            <a:br>
              <a:rPr lang="en-US" sz="3100" cap="none" dirty="0">
                <a:latin typeface="Comic Sans MS" panose="030F0702030302020204" pitchFamily="66" charset="0"/>
              </a:rPr>
            </a:br>
            <a:r>
              <a:rPr lang="en-US" sz="3100" cap="none" dirty="0">
                <a:latin typeface="Comic Sans MS" panose="030F0702030302020204" pitchFamily="66" charset="0"/>
              </a:rPr>
              <a:t>      between the number of workers </a:t>
            </a:r>
            <a:br>
              <a:rPr lang="en-US" sz="3100" cap="none" dirty="0">
                <a:latin typeface="Comic Sans MS" panose="030F0702030302020204" pitchFamily="66" charset="0"/>
              </a:rPr>
            </a:br>
            <a:r>
              <a:rPr lang="en-US" sz="3100" cap="none" dirty="0">
                <a:latin typeface="Comic Sans MS" panose="030F0702030302020204" pitchFamily="66" charset="0"/>
              </a:rPr>
              <a:t>      and amount of a good or service </a:t>
            </a:r>
            <a:br>
              <a:rPr lang="en-US" sz="3100" cap="none" dirty="0">
                <a:latin typeface="Comic Sans MS" panose="030F0702030302020204" pitchFamily="66" charset="0"/>
              </a:rPr>
            </a:br>
            <a:r>
              <a:rPr lang="en-US" sz="3100" cap="none" dirty="0">
                <a:latin typeface="Comic Sans MS" panose="030F0702030302020204" pitchFamily="66" charset="0"/>
              </a:rPr>
              <a:t>      produced? </a:t>
            </a:r>
            <a:br>
              <a:rPr lang="en-US" sz="3100" cap="none" dirty="0">
                <a:latin typeface="Comic Sans MS" panose="030F0702030302020204" pitchFamily="66" charset="0"/>
              </a:rPr>
            </a:br>
            <a:r>
              <a:rPr lang="en-US" sz="3100" cap="none" dirty="0">
                <a:latin typeface="Comic Sans MS" panose="030F0702030302020204" pitchFamily="66" charset="0"/>
              </a:rPr>
              <a:t/>
            </a:r>
            <a:br>
              <a:rPr lang="en-US" sz="3100" cap="none" dirty="0">
                <a:latin typeface="Comic Sans MS" panose="030F0702030302020204" pitchFamily="66" charset="0"/>
              </a:rPr>
            </a:br>
            <a:r>
              <a:rPr lang="en-US" sz="3100" cap="none" dirty="0">
                <a:latin typeface="Comic Sans MS" panose="030F0702030302020204" pitchFamily="66" charset="0"/>
              </a:rPr>
              <a:t>2)   What is the definition of marginal      </a:t>
            </a:r>
            <a:br>
              <a:rPr lang="en-US" sz="3100" cap="none" dirty="0">
                <a:latin typeface="Comic Sans MS" panose="030F0702030302020204" pitchFamily="66" charset="0"/>
              </a:rPr>
            </a:br>
            <a:r>
              <a:rPr lang="en-US" sz="3100" cap="none" dirty="0">
                <a:latin typeface="Comic Sans MS" panose="030F0702030302020204" pitchFamily="66" charset="0"/>
              </a:rPr>
              <a:t>      product? </a:t>
            </a:r>
            <a:br>
              <a:rPr lang="en-US" sz="3100" cap="none" dirty="0">
                <a:latin typeface="Comic Sans MS" panose="030F0702030302020204" pitchFamily="66" charset="0"/>
              </a:rPr>
            </a:br>
            <a:r>
              <a:rPr lang="en-US" sz="3100" cap="none" dirty="0">
                <a:latin typeface="Comic Sans MS" panose="030F0702030302020204" pitchFamily="66" charset="0"/>
              </a:rPr>
              <a:t/>
            </a:r>
            <a:br>
              <a:rPr lang="en-US" sz="3100" cap="none" dirty="0">
                <a:latin typeface="Comic Sans MS" panose="030F0702030302020204" pitchFamily="66" charset="0"/>
              </a:rPr>
            </a:br>
            <a:r>
              <a:rPr lang="en-US" sz="3100" cap="none" dirty="0">
                <a:latin typeface="Comic Sans MS" panose="030F0702030302020204" pitchFamily="66" charset="0"/>
              </a:rPr>
              <a:t>3)   What is the law of diminishing marginal  </a:t>
            </a:r>
            <a:br>
              <a:rPr lang="en-US" sz="3100" cap="none" dirty="0">
                <a:latin typeface="Comic Sans MS" panose="030F0702030302020204" pitchFamily="66" charset="0"/>
              </a:rPr>
            </a:br>
            <a:r>
              <a:rPr lang="en-US" sz="3100" cap="none" dirty="0">
                <a:latin typeface="Comic Sans MS" panose="030F0702030302020204" pitchFamily="66" charset="0"/>
              </a:rPr>
              <a:t>       returns? </a:t>
            </a:r>
            <a:br>
              <a:rPr lang="en-US" sz="3100" cap="none" dirty="0">
                <a:latin typeface="Comic Sans MS" panose="030F0702030302020204" pitchFamily="66" charset="0"/>
              </a:rPr>
            </a:br>
            <a:r>
              <a:rPr lang="en-US" sz="3100" cap="none" dirty="0">
                <a:latin typeface="Comic Sans MS" panose="030F0702030302020204" pitchFamily="66" charset="0"/>
              </a:rPr>
              <a:t/>
            </a:r>
            <a:br>
              <a:rPr lang="en-US" sz="3100" cap="none" dirty="0">
                <a:latin typeface="Comic Sans MS" panose="030F0702030302020204" pitchFamily="66" charset="0"/>
              </a:rPr>
            </a:br>
            <a:r>
              <a:rPr lang="en-US" sz="3100" cap="none" dirty="0">
                <a:latin typeface="Comic Sans MS" panose="030F0702030302020204" pitchFamily="66" charset="0"/>
              </a:rPr>
              <a:t>4)    Why is the relationship between labor and </a:t>
            </a:r>
            <a:br>
              <a:rPr lang="en-US" sz="3100" cap="none" dirty="0">
                <a:latin typeface="Comic Sans MS" panose="030F0702030302020204" pitchFamily="66" charset="0"/>
              </a:rPr>
            </a:br>
            <a:r>
              <a:rPr lang="en-US" sz="3100" cap="none" dirty="0">
                <a:latin typeface="Comic Sans MS" panose="030F0702030302020204" pitchFamily="66" charset="0"/>
              </a:rPr>
              <a:t>       marginal output quadratic (all else constant)</a:t>
            </a:r>
            <a:br>
              <a:rPr lang="en-US" sz="3100" cap="none" dirty="0">
                <a:latin typeface="Comic Sans MS" panose="030F0702030302020204" pitchFamily="66" charset="0"/>
              </a:rPr>
            </a:br>
            <a:r>
              <a:rPr lang="en-US" sz="3100" cap="none" dirty="0">
                <a:latin typeface="Comic Sans MS" panose="030F0702030302020204" pitchFamily="66" charset="0"/>
              </a:rPr>
              <a:t>       and not linear? </a:t>
            </a:r>
            <a:r>
              <a:rPr lang="en-US" sz="3100" dirty="0">
                <a:latin typeface="Comic Sans MS" panose="030F0702030302020204" pitchFamily="66" charset="0"/>
              </a:rPr>
              <a:t/>
            </a:r>
            <a:br>
              <a:rPr lang="en-US" sz="3100" dirty="0">
                <a:latin typeface="Comic Sans MS" panose="030F0702030302020204" pitchFamily="66" charset="0"/>
              </a:rPr>
            </a:br>
            <a:endParaRPr lang="en-US" sz="31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Tree>
    <p:extLst>
      <p:ext uri="{BB962C8B-B14F-4D97-AF65-F5344CB8AC3E}">
        <p14:creationId xmlns:p14="http://schemas.microsoft.com/office/powerpoint/2010/main" val="1544727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2996" y="2685144"/>
            <a:ext cx="9395153" cy="856342"/>
          </a:xfrm>
        </p:spPr>
        <p:txBody>
          <a:bodyPr>
            <a:noAutofit/>
          </a:bodyPr>
          <a:lstStyle/>
          <a:p>
            <a:pPr algn="ctr"/>
            <a:r>
              <a:rPr lang="en-US" sz="2400" b="1" dirty="0">
                <a:latin typeface="Comic Sans MS" panose="030F0702030302020204" pitchFamily="66" charset="0"/>
              </a:rPr>
              <a:t/>
            </a:r>
            <a:br>
              <a:rPr lang="en-US" sz="2400" b="1" dirty="0">
                <a:latin typeface="Comic Sans MS" panose="030F0702030302020204" pitchFamily="66" charset="0"/>
              </a:rPr>
            </a:br>
            <a:r>
              <a:rPr lang="en-US" sz="5400" b="1" dirty="0">
                <a:latin typeface="Comic Sans MS" panose="030F0702030302020204" pitchFamily="66" charset="0"/>
              </a:rPr>
              <a:t>Assessment</a:t>
            </a:r>
            <a:r>
              <a:rPr lang="en-US" sz="2400" dirty="0">
                <a:latin typeface="Comic Sans MS" panose="030F0702030302020204" pitchFamily="66" charset="0"/>
              </a:rPr>
              <a:t/>
            </a:r>
            <a:br>
              <a:rPr lang="en-US" sz="2400" dirty="0">
                <a:latin typeface="Comic Sans MS" panose="030F0702030302020204" pitchFamily="66" charset="0"/>
              </a:rPr>
            </a:br>
            <a:endParaRPr lang="en-US" sz="24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Tree>
    <p:extLst>
      <p:ext uri="{BB962C8B-B14F-4D97-AF65-F5344CB8AC3E}">
        <p14:creationId xmlns:p14="http://schemas.microsoft.com/office/powerpoint/2010/main" val="104052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33203" y="700314"/>
            <a:ext cx="4386489" cy="2728686"/>
          </a:xfrm>
        </p:spPr>
        <p:txBody>
          <a:bodyPr>
            <a:normAutofit fontScale="90000"/>
          </a:bodyPr>
          <a:lstStyle/>
          <a:p>
            <a:pPr algn="ctr"/>
            <a:r>
              <a:rPr lang="en-US" dirty="0">
                <a:latin typeface="Britannic Bold" panose="020B0903060703020204" pitchFamily="34" charset="0"/>
              </a:rPr>
              <a:t>Let’s Watch</a:t>
            </a:r>
            <a:br>
              <a:rPr lang="en-US" dirty="0">
                <a:latin typeface="Britannic Bold" panose="020B0903060703020204" pitchFamily="34" charset="0"/>
              </a:rPr>
            </a:br>
            <a:r>
              <a:rPr lang="en-US" dirty="0">
                <a:latin typeface="Britannic Bold" panose="020B0903060703020204" pitchFamily="34" charset="0"/>
              </a:rPr>
              <a:t> AND </a:t>
            </a:r>
            <a:br>
              <a:rPr lang="en-US" dirty="0">
                <a:latin typeface="Britannic Bold" panose="020B0903060703020204" pitchFamily="34" charset="0"/>
              </a:rPr>
            </a:br>
            <a:r>
              <a:rPr lang="en-US" dirty="0">
                <a:latin typeface="Britannic Bold" panose="020B0903060703020204" pitchFamily="34" charset="0"/>
              </a:rPr>
              <a:t>CONSIDER THE FOLLOWING </a:t>
            </a: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pic>
        <p:nvPicPr>
          <p:cNvPr id="4" name="Picture 3">
            <a:hlinkClick r:id="rId4"/>
          </p:cNvPr>
          <p:cNvPicPr>
            <a:picLocks noChangeAspect="1"/>
          </p:cNvPicPr>
          <p:nvPr/>
        </p:nvPicPr>
        <p:blipFill>
          <a:blip r:embed="rId5"/>
          <a:stretch>
            <a:fillRect/>
          </a:stretch>
        </p:blipFill>
        <p:spPr>
          <a:xfrm>
            <a:off x="6625771" y="505123"/>
            <a:ext cx="4781551" cy="2444153"/>
          </a:xfrm>
          <a:prstGeom prst="rect">
            <a:avLst/>
          </a:prstGeom>
        </p:spPr>
      </p:pic>
      <p:sp>
        <p:nvSpPr>
          <p:cNvPr id="5" name="TextBox 4"/>
          <p:cNvSpPr txBox="1"/>
          <p:nvPr/>
        </p:nvSpPr>
        <p:spPr>
          <a:xfrm>
            <a:off x="2473325" y="3429000"/>
            <a:ext cx="9318569" cy="3139321"/>
          </a:xfrm>
          <a:prstGeom prst="rect">
            <a:avLst/>
          </a:prstGeom>
          <a:noFill/>
        </p:spPr>
        <p:txBody>
          <a:bodyPr wrap="square" rtlCol="0">
            <a:spAutoFit/>
          </a:bodyPr>
          <a:lstStyle/>
          <a:p>
            <a:pPr>
              <a:tabLst>
                <a:tab pos="914400" algn="l"/>
              </a:tabLst>
            </a:pPr>
            <a:r>
              <a:rPr lang="en-US" sz="2400" dirty="0">
                <a:latin typeface="Britannic Bold" panose="020B0903060703020204" pitchFamily="34" charset="0"/>
              </a:rPr>
              <a:t>	</a:t>
            </a:r>
            <a:r>
              <a:rPr lang="en-US" sz="2400" dirty="0">
                <a:solidFill>
                  <a:srgbClr val="FF0000"/>
                </a:solidFill>
                <a:latin typeface="Britannic Bold" panose="020B0903060703020204" pitchFamily="34" charset="0"/>
              </a:rPr>
              <a:t>Where was Mo producing his bow ties before the factory? </a:t>
            </a:r>
            <a:r>
              <a:rPr lang="en-US" dirty="0">
                <a:solidFill>
                  <a:srgbClr val="FF0000"/>
                </a:solidFill>
              </a:rPr>
              <a:t/>
            </a:r>
            <a:br>
              <a:rPr lang="en-US" dirty="0">
                <a:solidFill>
                  <a:srgbClr val="FF0000"/>
                </a:solidFill>
              </a:rPr>
            </a:br>
            <a:r>
              <a:rPr lang="en-US" dirty="0">
                <a:solidFill>
                  <a:srgbClr val="FF0000"/>
                </a:solidFill>
              </a:rPr>
              <a:t> </a:t>
            </a:r>
          </a:p>
          <a:p>
            <a:r>
              <a:rPr lang="en-US" sz="2400" dirty="0">
                <a:solidFill>
                  <a:srgbClr val="FF0000"/>
                </a:solidFill>
                <a:latin typeface="Britannic Bold" panose="020B0903060703020204" pitchFamily="34" charset="0"/>
              </a:rPr>
              <a:t>		Why did Mo want to move production to a manufacturer </a:t>
            </a:r>
          </a:p>
          <a:p>
            <a:r>
              <a:rPr lang="en-US" sz="2400" dirty="0">
                <a:solidFill>
                  <a:srgbClr val="FF0000"/>
                </a:solidFill>
                <a:latin typeface="Britannic Bold" panose="020B0903060703020204" pitchFamily="34" charset="0"/>
              </a:rPr>
              <a:t>                   like Robert Stuart Inc.? </a:t>
            </a:r>
            <a:r>
              <a:rPr lang="en-US" dirty="0">
                <a:solidFill>
                  <a:srgbClr val="FF0000"/>
                </a:solidFill>
              </a:rPr>
              <a:t/>
            </a:r>
            <a:br>
              <a:rPr lang="en-US" dirty="0">
                <a:solidFill>
                  <a:srgbClr val="FF0000"/>
                </a:solidFill>
              </a:rPr>
            </a:br>
            <a:r>
              <a:rPr lang="en-US" dirty="0">
                <a:solidFill>
                  <a:srgbClr val="FF0000"/>
                </a:solidFill>
              </a:rPr>
              <a:t> 	</a:t>
            </a:r>
          </a:p>
          <a:p>
            <a:r>
              <a:rPr lang="en-US" sz="2400" dirty="0">
                <a:solidFill>
                  <a:srgbClr val="FF0000"/>
                </a:solidFill>
                <a:latin typeface="Britannic Bold" panose="020B0903060703020204" pitchFamily="34" charset="0"/>
              </a:rPr>
              <a:t>		What do you predict is the relationship between number of 				workers in the manufacturing facility and </a:t>
            </a:r>
          </a:p>
          <a:p>
            <a:r>
              <a:rPr lang="en-US" sz="2400" dirty="0">
                <a:solidFill>
                  <a:srgbClr val="FF0000"/>
                </a:solidFill>
                <a:latin typeface="Britannic Bold" panose="020B0903060703020204" pitchFamily="34" charset="0"/>
              </a:rPr>
              <a:t>				the number of bowties produced? </a:t>
            </a:r>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19634752"/>
              </p:ext>
            </p:extLst>
          </p:nvPr>
        </p:nvGraphicFramePr>
        <p:xfrm>
          <a:off x="98425" y="98425"/>
          <a:ext cx="2374900" cy="685800"/>
        </p:xfrm>
        <a:graphic>
          <a:graphicData uri="http://schemas.openxmlformats.org/presentationml/2006/ole">
            <mc:AlternateContent xmlns:mc="http://schemas.openxmlformats.org/markup-compatibility/2006">
              <mc:Choice xmlns:v="urn:schemas-microsoft-com:vml" Requires="v">
                <p:oleObj spid="_x0000_s1034" name="Packager Shell Object" showAsIcon="1" r:id="rId6" imgW="2375280" imgH="685800" progId="Package">
                  <p:embed/>
                </p:oleObj>
              </mc:Choice>
              <mc:Fallback>
                <p:oleObj name="Packager Shell Object" showAsIcon="1" r:id="rId6" imgW="2375280" imgH="685800" progId="Package">
                  <p:embed/>
                  <p:pic>
                    <p:nvPicPr>
                      <p:cNvPr id="0" name=""/>
                      <p:cNvPicPr/>
                      <p:nvPr/>
                    </p:nvPicPr>
                    <p:blipFill>
                      <a:blip r:embed="rId7"/>
                      <a:stretch>
                        <a:fillRect/>
                      </a:stretch>
                    </p:blipFill>
                    <p:spPr>
                      <a:xfrm>
                        <a:off x="98425" y="98425"/>
                        <a:ext cx="2374900" cy="685800"/>
                      </a:xfrm>
                      <a:prstGeom prst="rect">
                        <a:avLst/>
                      </a:prstGeom>
                    </p:spPr>
                  </p:pic>
                </p:oleObj>
              </mc:Fallback>
            </mc:AlternateContent>
          </a:graphicData>
        </a:graphic>
      </p:graphicFrame>
      <p:pic>
        <p:nvPicPr>
          <p:cNvPr id="8" name="Picture 7"/>
          <p:cNvPicPr>
            <a:picLocks noChangeAspect="1"/>
          </p:cNvPicPr>
          <p:nvPr/>
        </p:nvPicPr>
        <p:blipFill>
          <a:blip r:embed="rId8">
            <a:extLst>
              <a:ext uri="{BEBA8EAE-BF5A-486C-A8C5-ECC9F3942E4B}">
                <a14:imgProps xmlns:a14="http://schemas.microsoft.com/office/drawing/2010/main">
                  <a14:imgLayer r:embed="rId9">
                    <a14:imgEffect>
                      <a14:saturation sat="158000"/>
                    </a14:imgEffect>
                    <a14:imgEffect>
                      <a14:brightnessContrast bright="-20000" contrast="40000"/>
                    </a14:imgEffect>
                  </a14:imgLayer>
                </a14:imgProps>
              </a:ext>
            </a:extLst>
          </a:blip>
          <a:stretch>
            <a:fillRect/>
          </a:stretch>
        </p:blipFill>
        <p:spPr>
          <a:xfrm>
            <a:off x="2106612" y="3429000"/>
            <a:ext cx="733425" cy="485775"/>
          </a:xfrm>
          <a:prstGeom prst="rect">
            <a:avLst/>
          </a:prstGeom>
        </p:spPr>
      </p:pic>
      <p:pic>
        <p:nvPicPr>
          <p:cNvPr id="9" name="Picture 8"/>
          <p:cNvPicPr>
            <a:picLocks noChangeAspect="1"/>
          </p:cNvPicPr>
          <p:nvPr/>
        </p:nvPicPr>
        <p:blipFill>
          <a:blip r:embed="rId8">
            <a:extLst>
              <a:ext uri="{BEBA8EAE-BF5A-486C-A8C5-ECC9F3942E4B}">
                <a14:imgProps xmlns:a14="http://schemas.microsoft.com/office/drawing/2010/main">
                  <a14:imgLayer r:embed="rId9">
                    <a14:imgEffect>
                      <a14:saturation sat="158000"/>
                    </a14:imgEffect>
                    <a14:imgEffect>
                      <a14:brightnessContrast bright="-20000" contrast="40000"/>
                    </a14:imgEffect>
                  </a14:imgLayer>
                </a14:imgProps>
              </a:ext>
            </a:extLst>
          </a:blip>
          <a:stretch>
            <a:fillRect/>
          </a:stretch>
        </p:blipFill>
        <p:spPr>
          <a:xfrm>
            <a:off x="2106611" y="4151611"/>
            <a:ext cx="733425" cy="485775"/>
          </a:xfrm>
          <a:prstGeom prst="rect">
            <a:avLst/>
          </a:prstGeom>
        </p:spPr>
      </p:pic>
      <p:pic>
        <p:nvPicPr>
          <p:cNvPr id="10" name="Picture 9"/>
          <p:cNvPicPr>
            <a:picLocks noChangeAspect="1"/>
          </p:cNvPicPr>
          <p:nvPr/>
        </p:nvPicPr>
        <p:blipFill>
          <a:blip r:embed="rId8">
            <a:extLst>
              <a:ext uri="{BEBA8EAE-BF5A-486C-A8C5-ECC9F3942E4B}">
                <a14:imgProps xmlns:a14="http://schemas.microsoft.com/office/drawing/2010/main">
                  <a14:imgLayer r:embed="rId9">
                    <a14:imgEffect>
                      <a14:saturation sat="158000"/>
                    </a14:imgEffect>
                    <a14:imgEffect>
                      <a14:brightnessContrast bright="-20000" contrast="40000"/>
                    </a14:imgEffect>
                  </a14:imgLayer>
                </a14:imgProps>
              </a:ext>
            </a:extLst>
          </a:blip>
          <a:stretch>
            <a:fillRect/>
          </a:stretch>
        </p:blipFill>
        <p:spPr>
          <a:xfrm>
            <a:off x="2106610" y="5104673"/>
            <a:ext cx="733425" cy="485775"/>
          </a:xfrm>
          <a:prstGeom prst="rect">
            <a:avLst/>
          </a:prstGeom>
        </p:spPr>
      </p:pic>
    </p:spTree>
    <p:extLst>
      <p:ext uri="{BB962C8B-B14F-4D97-AF65-F5344CB8AC3E}">
        <p14:creationId xmlns:p14="http://schemas.microsoft.com/office/powerpoint/2010/main" val="284041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6" name="Rectangle 5"/>
          <p:cNvSpPr/>
          <p:nvPr/>
        </p:nvSpPr>
        <p:spPr>
          <a:xfrm>
            <a:off x="2028825" y="0"/>
            <a:ext cx="10163175" cy="7286610"/>
          </a:xfrm>
          <a:prstGeom prst="rect">
            <a:avLst/>
          </a:prstGeom>
        </p:spPr>
        <p:txBody>
          <a:bodyPr wrap="square">
            <a:spAutoFit/>
          </a:bodyPr>
          <a:lstStyle/>
          <a:p>
            <a:r>
              <a:rPr lang="en-US" sz="3300" dirty="0">
                <a:latin typeface="Britannic Bold" panose="020B0903060703020204" pitchFamily="34" charset="0"/>
              </a:rPr>
              <a:t>Working with your group members:</a:t>
            </a:r>
            <a:r>
              <a:rPr lang="en-US" sz="3600" dirty="0"/>
              <a:t>(4-6 students).</a:t>
            </a:r>
            <a:endParaRPr lang="en-US" sz="3300" dirty="0">
              <a:latin typeface="Britannic Bold" panose="020B0903060703020204" pitchFamily="34" charset="0"/>
            </a:endParaRPr>
          </a:p>
          <a:p>
            <a:pPr marL="914400" lvl="1" indent="-457200">
              <a:buFont typeface="Arial" panose="020B0604020202020204" pitchFamily="34" charset="0"/>
              <a:buChar char="•"/>
            </a:pPr>
            <a:r>
              <a:rPr lang="en-US" sz="3300" dirty="0">
                <a:latin typeface="Britannic Bold" panose="020B0903060703020204" pitchFamily="34" charset="0"/>
              </a:rPr>
              <a:t>Name Your Group </a:t>
            </a:r>
            <a:r>
              <a:rPr lang="en-US" sz="2400" dirty="0">
                <a:latin typeface="Britannic Bold" panose="020B0903060703020204" pitchFamily="34" charset="0"/>
              </a:rPr>
              <a:t>(each group is a manufacturer)</a:t>
            </a:r>
          </a:p>
          <a:p>
            <a:pPr marL="457200"/>
            <a:endParaRPr lang="en-US" sz="2400" dirty="0">
              <a:latin typeface="Britannic Bold" panose="020B0903060703020204" pitchFamily="34" charset="0"/>
            </a:endParaRPr>
          </a:p>
          <a:p>
            <a:pPr marL="1028700" indent="-571500">
              <a:buFont typeface="Arial" panose="020B0604020202020204" pitchFamily="34" charset="0"/>
              <a:buChar char="•"/>
            </a:pPr>
            <a:r>
              <a:rPr lang="en-US" sz="3100" dirty="0">
                <a:latin typeface="Britannic Bold" panose="020B0903060703020204" pitchFamily="34" charset="0"/>
              </a:rPr>
              <a:t>Draw a graph of your prediction about the relationship between the number of workers in a manufacturing facility and the number of bow ties produced.</a:t>
            </a:r>
          </a:p>
          <a:p>
            <a:pPr lvl="3" algn="just">
              <a:lnSpc>
                <a:spcPct val="150000"/>
              </a:lnSpc>
            </a:pPr>
            <a:r>
              <a:rPr lang="en-US" sz="3300" dirty="0">
                <a:solidFill>
                  <a:srgbClr val="9933FF"/>
                </a:solidFill>
                <a:latin typeface="Britannic Bold" panose="020B0903060703020204" pitchFamily="34" charset="0"/>
              </a:rPr>
              <a:t>Along the X- Axis place the input variable: </a:t>
            </a:r>
          </a:p>
          <a:p>
            <a:pPr marL="457200" algn="ctr"/>
            <a:r>
              <a:rPr lang="en-US" sz="3300" dirty="0">
                <a:solidFill>
                  <a:srgbClr val="9933FF"/>
                </a:solidFill>
                <a:latin typeface="Britannic Bold" panose="020B0903060703020204" pitchFamily="34" charset="0"/>
              </a:rPr>
              <a:t>							</a:t>
            </a:r>
            <a:r>
              <a:rPr lang="en-US" sz="3300" dirty="0">
                <a:solidFill>
                  <a:schemeClr val="bg2">
                    <a:lumMod val="25000"/>
                  </a:schemeClr>
                </a:solidFill>
                <a:latin typeface="Britannic Bold" panose="020B0903060703020204" pitchFamily="34" charset="0"/>
              </a:rPr>
              <a:t>	WORKERS</a:t>
            </a:r>
          </a:p>
          <a:p>
            <a:pPr marL="457200" algn="ctr"/>
            <a:r>
              <a:rPr lang="en-US" sz="3300" dirty="0">
                <a:solidFill>
                  <a:srgbClr val="FF6600"/>
                </a:solidFill>
                <a:latin typeface="Britannic Bold" panose="020B0903060703020204" pitchFamily="34" charset="0"/>
              </a:rPr>
              <a:t>Along the Y- Axis place the output variable:    </a:t>
            </a:r>
          </a:p>
          <a:p>
            <a:pPr marL="457200" algn="ctr"/>
            <a:r>
              <a:rPr lang="en-US" sz="3300" dirty="0">
                <a:solidFill>
                  <a:srgbClr val="FF6600"/>
                </a:solidFill>
                <a:latin typeface="Britannic Bold" panose="020B0903060703020204" pitchFamily="34" charset="0"/>
              </a:rPr>
              <a:t>								</a:t>
            </a:r>
            <a:r>
              <a:rPr lang="en-US" sz="3300" dirty="0">
                <a:solidFill>
                  <a:schemeClr val="bg2">
                    <a:lumMod val="25000"/>
                  </a:schemeClr>
                </a:solidFill>
                <a:latin typeface="Britannic Bold" panose="020B0903060703020204" pitchFamily="34" charset="0"/>
              </a:rPr>
              <a:t>NUMBER OF BOW TIES</a:t>
            </a:r>
          </a:p>
          <a:p>
            <a:pPr marL="457200" algn="ctr"/>
            <a:r>
              <a:rPr lang="en-US" sz="3300" dirty="0">
                <a:solidFill>
                  <a:schemeClr val="bg2">
                    <a:lumMod val="25000"/>
                  </a:schemeClr>
                </a:solidFill>
                <a:latin typeface="Britannic Bold" panose="020B0903060703020204" pitchFamily="34" charset="0"/>
              </a:rPr>
              <a:t>									     PRODUCED</a:t>
            </a:r>
          </a:p>
          <a:p>
            <a:pPr marL="457200"/>
            <a:r>
              <a:rPr lang="en-US" sz="2800" dirty="0"/>
              <a:t>Have each group to describe their group’s graph to the class.</a:t>
            </a:r>
            <a:endParaRPr lang="en-US" sz="2800" dirty="0">
              <a:solidFill>
                <a:srgbClr val="FFFF66"/>
              </a:solidFill>
              <a:latin typeface="Britannic Bold" panose="020B0903060703020204" pitchFamily="34" charset="0"/>
            </a:endParaRPr>
          </a:p>
          <a:p>
            <a:pPr marL="457200"/>
            <a:endParaRPr lang="en-US" sz="3300" dirty="0">
              <a:latin typeface="Britannic Bold" panose="020B0903060703020204" pitchFamily="34" charset="0"/>
            </a:endParaRPr>
          </a:p>
        </p:txBody>
      </p:sp>
    </p:spTree>
    <p:extLst>
      <p:ext uri="{BB962C8B-B14F-4D97-AF65-F5344CB8AC3E}">
        <p14:creationId xmlns:p14="http://schemas.microsoft.com/office/powerpoint/2010/main" val="420095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8825" y="290286"/>
            <a:ext cx="10163174" cy="5762171"/>
          </a:xfrm>
          <a:solidFill>
            <a:schemeClr val="bg1">
              <a:lumMod val="95000"/>
            </a:schemeClr>
          </a:solidFill>
        </p:spPr>
        <p:txBody>
          <a:bodyPr>
            <a:noAutofit/>
          </a:bodyPr>
          <a:lstStyle/>
          <a:p>
            <a:pPr>
              <a:lnSpc>
                <a:spcPct val="150000"/>
              </a:lnSpc>
            </a:pPr>
            <a:r>
              <a:rPr lang="en-US" sz="3600" b="1" dirty="0"/>
              <a:t>Activity 2: Bow Tie Template</a:t>
            </a:r>
            <a:br>
              <a:rPr lang="en-US" sz="3600" b="1" dirty="0"/>
            </a:br>
            <a:r>
              <a:rPr lang="en-US" sz="2400" dirty="0">
                <a:latin typeface="Comic Sans MS" panose="030F0702030302020204" pitchFamily="66" charset="0"/>
              </a:rPr>
              <a:t/>
            </a:r>
            <a:br>
              <a:rPr lang="en-US" sz="2400" dirty="0">
                <a:latin typeface="Comic Sans MS" panose="030F0702030302020204" pitchFamily="66" charset="0"/>
              </a:rPr>
            </a:br>
            <a:r>
              <a:rPr lang="en-US" sz="2400" dirty="0">
                <a:latin typeface="Comic Sans MS" panose="030F0702030302020204" pitchFamily="66" charset="0"/>
              </a:rPr>
              <a:t>      1)     Cut out one bow tie.</a:t>
            </a:r>
            <a:br>
              <a:rPr lang="en-US" sz="2400" dirty="0">
                <a:latin typeface="Comic Sans MS" panose="030F0702030302020204" pitchFamily="66" charset="0"/>
              </a:rPr>
            </a:br>
            <a:r>
              <a:rPr lang="en-US" sz="2400" dirty="0">
                <a:latin typeface="Comic Sans MS" panose="030F0702030302020204" pitchFamily="66" charset="0"/>
              </a:rPr>
              <a:t/>
            </a:r>
            <a:br>
              <a:rPr lang="en-US" sz="2400" dirty="0">
                <a:latin typeface="Comic Sans MS" panose="030F0702030302020204" pitchFamily="66" charset="0"/>
              </a:rPr>
            </a:br>
            <a:r>
              <a:rPr lang="en-US" sz="2400" dirty="0">
                <a:latin typeface="Comic Sans MS" panose="030F0702030302020204" pitchFamily="66" charset="0"/>
              </a:rPr>
              <a:t>      2)     Decorate the tie with 6 diagonal stripes</a:t>
            </a:r>
            <a:br>
              <a:rPr lang="en-US" sz="2400" dirty="0">
                <a:latin typeface="Comic Sans MS" panose="030F0702030302020204" pitchFamily="66" charset="0"/>
              </a:rPr>
            </a:br>
            <a:r>
              <a:rPr lang="en-US" sz="2400" dirty="0">
                <a:latin typeface="Comic Sans MS" panose="030F0702030302020204" pitchFamily="66" charset="0"/>
              </a:rPr>
              <a:t>              in alternating colors of marker/pen.</a:t>
            </a:r>
            <a:br>
              <a:rPr lang="en-US" sz="2400" dirty="0">
                <a:latin typeface="Comic Sans MS" panose="030F0702030302020204" pitchFamily="66" charset="0"/>
              </a:rPr>
            </a:br>
            <a:r>
              <a:rPr lang="en-US" sz="2400" dirty="0">
                <a:latin typeface="Comic Sans MS" panose="030F0702030302020204" pitchFamily="66" charset="0"/>
              </a:rPr>
              <a:t/>
            </a:r>
            <a:br>
              <a:rPr lang="en-US" sz="2400" dirty="0">
                <a:latin typeface="Comic Sans MS" panose="030F0702030302020204" pitchFamily="66" charset="0"/>
              </a:rPr>
            </a:br>
            <a:r>
              <a:rPr lang="en-US" sz="2400" dirty="0">
                <a:latin typeface="Comic Sans MS" panose="030F0702030302020204" pitchFamily="66" charset="0"/>
              </a:rPr>
              <a:t>      3)     Fold the tabs at the end in to the middle </a:t>
            </a:r>
            <a:br>
              <a:rPr lang="en-US" sz="2400" dirty="0">
                <a:latin typeface="Comic Sans MS" panose="030F0702030302020204" pitchFamily="66" charset="0"/>
              </a:rPr>
            </a:br>
            <a:r>
              <a:rPr lang="en-US" sz="2400" dirty="0">
                <a:latin typeface="Comic Sans MS" panose="030F0702030302020204" pitchFamily="66" charset="0"/>
              </a:rPr>
              <a:t>              and staple or tape</a:t>
            </a:r>
            <a:endParaRPr lang="en-US" sz="3600" dirty="0">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a:off x="0" y="0"/>
            <a:ext cx="2028825" cy="6858000"/>
          </a:xfrm>
          <a:prstGeom prst="rect">
            <a:avLst/>
          </a:prstGeom>
          <a:scene3d>
            <a:camera prst="orthographicFront"/>
            <a:lightRig rig="threePt" dir="t"/>
          </a:scene3d>
          <a:sp3d>
            <a:bevelT/>
          </a:sp3d>
        </p:spPr>
      </p:pic>
      <p:pic>
        <p:nvPicPr>
          <p:cNvPr id="12" name="Picture 11"/>
          <p:cNvPicPr>
            <a:picLocks noChangeAspect="1"/>
          </p:cNvPicPr>
          <p:nvPr/>
        </p:nvPicPr>
        <p:blipFill>
          <a:blip r:embed="rId3"/>
          <a:stretch>
            <a:fillRect/>
          </a:stretch>
        </p:blipFill>
        <p:spPr>
          <a:xfrm>
            <a:off x="7922986" y="319315"/>
            <a:ext cx="4038600" cy="1638300"/>
          </a:xfrm>
          <a:prstGeom prst="rect">
            <a:avLst/>
          </a:prstGeom>
        </p:spPr>
      </p:pic>
      <p:sp>
        <p:nvSpPr>
          <p:cNvPr id="13" name="Rectangle 12"/>
          <p:cNvSpPr/>
          <p:nvPr/>
        </p:nvSpPr>
        <p:spPr>
          <a:xfrm>
            <a:off x="2284263" y="5988800"/>
            <a:ext cx="9313768" cy="584775"/>
          </a:xfrm>
          <a:prstGeom prst="rect">
            <a:avLst/>
          </a:prstGeom>
        </p:spPr>
        <p:txBody>
          <a:bodyPr wrap="none">
            <a:spAutoFit/>
          </a:bodyPr>
          <a:lstStyle/>
          <a:p>
            <a:r>
              <a:rPr lang="en-US" sz="3200" dirty="0">
                <a:latin typeface="Comic Sans MS" panose="030F0702030302020204" pitchFamily="66" charset="0"/>
              </a:rPr>
              <a:t>Use the paper bowties to test your predictions </a:t>
            </a:r>
            <a:endParaRPr lang="en-US" sz="3200" dirty="0"/>
          </a:p>
        </p:txBody>
      </p:sp>
    </p:spTree>
    <p:extLst>
      <p:ext uri="{BB962C8B-B14F-4D97-AF65-F5344CB8AC3E}">
        <p14:creationId xmlns:p14="http://schemas.microsoft.com/office/powerpoint/2010/main" val="167125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6" name="Rectangle 5"/>
          <p:cNvSpPr/>
          <p:nvPr/>
        </p:nvSpPr>
        <p:spPr>
          <a:xfrm>
            <a:off x="2191637" y="385019"/>
            <a:ext cx="8590813" cy="4678204"/>
          </a:xfrm>
          <a:prstGeom prst="rect">
            <a:avLst/>
          </a:prstGeom>
        </p:spPr>
        <p:txBody>
          <a:bodyPr wrap="none">
            <a:spAutoFit/>
          </a:bodyPr>
          <a:lstStyle/>
          <a:p>
            <a:pPr>
              <a:spcAft>
                <a:spcPts val="600"/>
              </a:spcAft>
            </a:pPr>
            <a:r>
              <a:rPr lang="en-US" sz="3200" dirty="0">
                <a:latin typeface="Comic Sans MS" panose="030F0702030302020204" pitchFamily="66" charset="0"/>
              </a:rPr>
              <a:t>Some Vocabulary that can be discussed:</a:t>
            </a:r>
          </a:p>
          <a:p>
            <a:pPr>
              <a:spcAft>
                <a:spcPts val="600"/>
              </a:spcAft>
            </a:pPr>
            <a:endParaRPr lang="en-US" sz="3200" dirty="0">
              <a:latin typeface="Comic Sans MS" panose="030F0702030302020204" pitchFamily="66" charset="0"/>
            </a:endParaRPr>
          </a:p>
          <a:p>
            <a:pPr lvl="2"/>
            <a:r>
              <a:rPr lang="en-US" sz="3200" dirty="0">
                <a:latin typeface="Comic Sans MS" panose="030F0702030302020204" pitchFamily="66" charset="0"/>
              </a:rPr>
              <a:t>What does the word “Marginal” mean?</a:t>
            </a:r>
          </a:p>
          <a:p>
            <a:pPr lvl="2"/>
            <a:endParaRPr lang="en-US" sz="3200" dirty="0">
              <a:latin typeface="Comic Sans MS" panose="030F0702030302020204" pitchFamily="66" charset="0"/>
            </a:endParaRPr>
          </a:p>
          <a:p>
            <a:pPr lvl="2"/>
            <a:endParaRPr lang="en-US" sz="3200" dirty="0">
              <a:latin typeface="Comic Sans MS" panose="030F0702030302020204" pitchFamily="66" charset="0"/>
            </a:endParaRPr>
          </a:p>
          <a:p>
            <a:pPr lvl="2"/>
            <a:endParaRPr lang="en-US" sz="3200" dirty="0">
              <a:latin typeface="Comic Sans MS" panose="030F0702030302020204" pitchFamily="66" charset="0"/>
            </a:endParaRPr>
          </a:p>
          <a:p>
            <a:pPr lvl="2"/>
            <a:r>
              <a:rPr lang="en-US" sz="3200" dirty="0">
                <a:latin typeface="Comic Sans MS" panose="030F0702030302020204" pitchFamily="66" charset="0"/>
              </a:rPr>
              <a:t>What do you think the words “Marginal</a:t>
            </a:r>
          </a:p>
          <a:p>
            <a:pPr lvl="2"/>
            <a:r>
              <a:rPr lang="en-US" sz="3200" dirty="0">
                <a:latin typeface="Comic Sans MS" panose="030F0702030302020204" pitchFamily="66" charset="0"/>
              </a:rPr>
              <a:t>Physical Product” mean?</a:t>
            </a:r>
          </a:p>
          <a:p>
            <a:pPr lvl="2"/>
            <a:r>
              <a:rPr lang="en-US" sz="3200" dirty="0">
                <a:latin typeface="Comic Sans MS" panose="030F0702030302020204" pitchFamily="66" charset="0"/>
              </a:rPr>
              <a:t> </a:t>
            </a:r>
          </a:p>
        </p:txBody>
      </p:sp>
      <p:sp>
        <p:nvSpPr>
          <p:cNvPr id="7" name="Rectangle 6"/>
          <p:cNvSpPr/>
          <p:nvPr/>
        </p:nvSpPr>
        <p:spPr>
          <a:xfrm>
            <a:off x="2354449" y="4663411"/>
            <a:ext cx="10163175" cy="1569660"/>
          </a:xfrm>
          <a:prstGeom prst="rect">
            <a:avLst/>
          </a:prstGeom>
        </p:spPr>
        <p:txBody>
          <a:bodyPr wrap="square">
            <a:spAutoFit/>
          </a:bodyPr>
          <a:lstStyle/>
          <a:p>
            <a:r>
              <a:rPr lang="en-US" sz="2600" dirty="0">
                <a:latin typeface="Comic Sans MS" panose="030F0702030302020204" pitchFamily="66" charset="0"/>
              </a:rPr>
              <a:t>The additional quantity produced when the use of a resource increases by one unit while all other resources are held constant.</a:t>
            </a:r>
            <a:r>
              <a:rPr lang="en-US" dirty="0">
                <a:latin typeface="Comic Sans MS" panose="030F0702030302020204" pitchFamily="66" charset="0"/>
              </a:rPr>
              <a:t/>
            </a:r>
            <a:br>
              <a:rPr lang="en-US" dirty="0">
                <a:latin typeface="Comic Sans MS" panose="030F0702030302020204" pitchFamily="66" charset="0"/>
              </a:rPr>
            </a:br>
            <a:endParaRPr lang="en-US" dirty="0"/>
          </a:p>
        </p:txBody>
      </p:sp>
      <p:sp>
        <p:nvSpPr>
          <p:cNvPr id="9" name="Rectangle 8"/>
          <p:cNvSpPr/>
          <p:nvPr/>
        </p:nvSpPr>
        <p:spPr>
          <a:xfrm>
            <a:off x="2028825" y="4663411"/>
            <a:ext cx="10325987" cy="1801221"/>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2733600" y="2200901"/>
            <a:ext cx="10163175" cy="1292662"/>
          </a:xfrm>
          <a:prstGeom prst="rect">
            <a:avLst/>
          </a:prstGeom>
        </p:spPr>
        <p:txBody>
          <a:bodyPr wrap="square">
            <a:spAutoFit/>
          </a:bodyPr>
          <a:lstStyle/>
          <a:p>
            <a:r>
              <a:rPr lang="en-US" sz="2600" dirty="0">
                <a:latin typeface="Comic Sans MS" panose="030F0702030302020204" pitchFamily="66" charset="0"/>
              </a:rPr>
              <a:t>An equivalent word would be "additional." </a:t>
            </a:r>
          </a:p>
          <a:p>
            <a:pPr lvl="2"/>
            <a:r>
              <a:rPr lang="en-US" sz="2600" dirty="0">
                <a:latin typeface="Comic Sans MS" panose="030F0702030302020204" pitchFamily="66" charset="0"/>
              </a:rPr>
              <a:t>Something that will be added to whatever was there before</a:t>
            </a:r>
            <a:r>
              <a:rPr lang="en-US" sz="2400" dirty="0">
                <a:latin typeface="Comic Sans MS" panose="030F0702030302020204" pitchFamily="66" charset="0"/>
              </a:rPr>
              <a:t>.</a:t>
            </a:r>
          </a:p>
        </p:txBody>
      </p:sp>
      <p:sp>
        <p:nvSpPr>
          <p:cNvPr id="8" name="Rectangle 7"/>
          <p:cNvSpPr/>
          <p:nvPr/>
        </p:nvSpPr>
        <p:spPr>
          <a:xfrm>
            <a:off x="2028825" y="2056449"/>
            <a:ext cx="10163176" cy="1335343"/>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115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9"/>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72733" y="188684"/>
            <a:ext cx="9395153" cy="2772229"/>
          </a:xfrm>
        </p:spPr>
        <p:txBody>
          <a:bodyPr>
            <a:noAutofit/>
          </a:bodyPr>
          <a:lstStyle/>
          <a:p>
            <a:pPr algn="ctr"/>
            <a:r>
              <a:rPr lang="en-US" sz="2100" b="1" dirty="0"/>
              <a:t/>
            </a:r>
            <a:br>
              <a:rPr lang="en-US" sz="2100" b="1" dirty="0"/>
            </a:br>
            <a:r>
              <a:rPr lang="en-US" sz="2100" b="1" dirty="0"/>
              <a:t/>
            </a:r>
            <a:br>
              <a:rPr lang="en-US" sz="2100" b="1" dirty="0"/>
            </a:br>
            <a:r>
              <a:rPr lang="en-US" sz="2800" dirty="0">
                <a:latin typeface="Comic Sans MS" panose="030F0702030302020204" pitchFamily="66" charset="0"/>
                <a:hlinkClick r:id="rId3"/>
              </a:rPr>
              <a:t>Activity 3</a:t>
            </a:r>
            <a:r>
              <a:rPr lang="en-US" sz="2800" dirty="0">
                <a:latin typeface="Comic Sans MS" panose="030F0702030302020204" pitchFamily="66" charset="0"/>
              </a:rPr>
              <a:t>: 4 Rounds </a:t>
            </a:r>
            <a:r>
              <a:rPr lang="en-US" sz="2100" dirty="0"/>
              <a:t/>
            </a:r>
            <a:br>
              <a:rPr lang="en-US" sz="2100" dirty="0"/>
            </a:br>
            <a:r>
              <a:rPr lang="en-US" sz="2100" dirty="0"/>
              <a:t/>
            </a:r>
            <a:br>
              <a:rPr lang="en-US" sz="2100" dirty="0"/>
            </a:br>
            <a:r>
              <a:rPr lang="en-US" sz="2100" dirty="0">
                <a:latin typeface="Comic Sans MS" panose="030F0702030302020204" pitchFamily="66" charset="0"/>
              </a:rPr>
              <a:t>Each group will represent a different bow tie manufacturer</a:t>
            </a:r>
            <a:br>
              <a:rPr lang="en-US" sz="2100" dirty="0">
                <a:latin typeface="Comic Sans MS" panose="030F0702030302020204" pitchFamily="66" charset="0"/>
              </a:rPr>
            </a:br>
            <a:r>
              <a:rPr lang="en-US" sz="2100" dirty="0">
                <a:latin typeface="Comic Sans MS" panose="030F0702030302020204" pitchFamily="66" charset="0"/>
              </a:rPr>
              <a:t/>
            </a:r>
            <a:br>
              <a:rPr lang="en-US" sz="2100" dirty="0">
                <a:latin typeface="Comic Sans MS" panose="030F0702030302020204" pitchFamily="66" charset="0"/>
              </a:rPr>
            </a:br>
            <a:r>
              <a:rPr lang="en-US" sz="2100" dirty="0">
                <a:latin typeface="Comic Sans MS" panose="030F0702030302020204" pitchFamily="66" charset="0"/>
              </a:rPr>
              <a:t>One copy per group:  Production Recording Sheet</a:t>
            </a:r>
            <a:br>
              <a:rPr lang="en-US" sz="2100" dirty="0">
                <a:latin typeface="Comic Sans MS" panose="030F0702030302020204" pitchFamily="66" charset="0"/>
              </a:rPr>
            </a:br>
            <a:r>
              <a:rPr lang="en-US" sz="2100" dirty="0">
                <a:latin typeface="Comic Sans MS" panose="030F0702030302020204" pitchFamily="66" charset="0"/>
              </a:rPr>
              <a:t/>
            </a:r>
            <a:br>
              <a:rPr lang="en-US" sz="2100" dirty="0">
                <a:latin typeface="Comic Sans MS" panose="030F0702030302020204" pitchFamily="66" charset="0"/>
              </a:rPr>
            </a:br>
            <a:r>
              <a:rPr lang="en-US" sz="2100" dirty="0">
                <a:latin typeface="Comic Sans MS" panose="030F0702030302020204" pitchFamily="66" charset="0"/>
              </a:rPr>
              <a:t/>
            </a:r>
            <a:br>
              <a:rPr lang="en-US" sz="2100" dirty="0">
                <a:latin typeface="Comic Sans MS" panose="030F0702030302020204" pitchFamily="66" charset="0"/>
              </a:rPr>
            </a:br>
            <a:r>
              <a:rPr lang="en-US" sz="2100" dirty="0">
                <a:latin typeface="Comic Sans MS" panose="030F0702030302020204" pitchFamily="66" charset="0"/>
              </a:rPr>
              <a:t>In Each round students will have 2½ minutes to “manufacture their bowties </a:t>
            </a:r>
            <a:r>
              <a:rPr lang="en-US" sz="2100" dirty="0"/>
              <a:t/>
            </a:r>
            <a:br>
              <a:rPr lang="en-US" sz="2100" dirty="0"/>
            </a:br>
            <a:endParaRPr lang="en-US" sz="2100" dirty="0"/>
          </a:p>
        </p:txBody>
      </p:sp>
      <p:pic>
        <p:nvPicPr>
          <p:cNvPr id="3" name="Picture 2"/>
          <p:cNvPicPr>
            <a:picLocks noChangeAspect="1"/>
          </p:cNvPicPr>
          <p:nvPr/>
        </p:nvPicPr>
        <p:blipFill>
          <a:blip r:embed="rId4"/>
          <a:stretch>
            <a:fillRect/>
          </a:stretch>
        </p:blipFill>
        <p:spPr>
          <a:xfrm>
            <a:off x="0" y="0"/>
            <a:ext cx="2028825" cy="6858000"/>
          </a:xfrm>
          <a:prstGeom prst="rect">
            <a:avLst/>
          </a:prstGeom>
          <a:scene3d>
            <a:camera prst="orthographicFront"/>
            <a:lightRig rig="threePt" dir="t"/>
          </a:scene3d>
          <a:sp3d>
            <a:bevelT/>
          </a:sp3d>
        </p:spPr>
      </p:pic>
      <p:pic>
        <p:nvPicPr>
          <p:cNvPr id="5" name="Picture 4"/>
          <p:cNvPicPr/>
          <p:nvPr/>
        </p:nvPicPr>
        <p:blipFill>
          <a:blip r:embed="rId5">
            <a:lum bright="-20000" contrast="40000"/>
            <a:extLst>
              <a:ext uri="{28A0092B-C50C-407E-A947-70E740481C1C}">
                <a14:useLocalDpi xmlns:a14="http://schemas.microsoft.com/office/drawing/2010/main" val="0"/>
              </a:ext>
            </a:extLst>
          </a:blip>
          <a:srcRect/>
          <a:stretch>
            <a:fillRect/>
          </a:stretch>
        </p:blipFill>
        <p:spPr bwMode="auto">
          <a:xfrm>
            <a:off x="2733737" y="3236686"/>
            <a:ext cx="8273143" cy="3270249"/>
          </a:xfrm>
          <a:prstGeom prst="rect">
            <a:avLst/>
          </a:prstGeom>
          <a:noFill/>
          <a:ln>
            <a:noFill/>
          </a:ln>
        </p:spPr>
      </p:pic>
    </p:spTree>
    <p:extLst>
      <p:ext uri="{BB962C8B-B14F-4D97-AF65-F5344CB8AC3E}">
        <p14:creationId xmlns:p14="http://schemas.microsoft.com/office/powerpoint/2010/main" val="3852846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8825" y="275772"/>
            <a:ext cx="9395153" cy="856342"/>
          </a:xfrm>
        </p:spPr>
        <p:txBody>
          <a:bodyPr>
            <a:noAutofit/>
          </a:bodyPr>
          <a:lstStyle/>
          <a:p>
            <a:pPr algn="ctr"/>
            <a:r>
              <a:rPr lang="en-US" sz="2400" b="1" dirty="0">
                <a:latin typeface="Comic Sans MS" panose="030F0702030302020204" pitchFamily="66" charset="0"/>
              </a:rPr>
              <a:t/>
            </a:r>
            <a:br>
              <a:rPr lang="en-US" sz="2400" b="1" dirty="0">
                <a:latin typeface="Comic Sans MS" panose="030F0702030302020204" pitchFamily="66" charset="0"/>
              </a:rPr>
            </a:br>
            <a:r>
              <a:rPr lang="en-US" sz="2400" b="1" dirty="0">
                <a:latin typeface="Comic Sans MS" panose="030F0702030302020204" pitchFamily="66" charset="0"/>
              </a:rPr>
              <a:t>Analyze the data collected </a:t>
            </a:r>
            <a:r>
              <a:rPr lang="en-US" sz="2400" dirty="0">
                <a:latin typeface="Comic Sans MS" panose="030F0702030302020204" pitchFamily="66" charset="0"/>
              </a:rPr>
              <a:t/>
            </a:r>
            <a:br>
              <a:rPr lang="en-US" sz="2400" dirty="0">
                <a:latin typeface="Comic Sans MS" panose="030F0702030302020204" pitchFamily="66" charset="0"/>
              </a:rPr>
            </a:br>
            <a:endParaRPr lang="en-US" sz="24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4" name="Rectangle 3"/>
          <p:cNvSpPr/>
          <p:nvPr/>
        </p:nvSpPr>
        <p:spPr>
          <a:xfrm>
            <a:off x="2232025" y="1132114"/>
            <a:ext cx="9669688" cy="4893647"/>
          </a:xfrm>
          <a:prstGeom prst="rect">
            <a:avLst/>
          </a:prstGeom>
        </p:spPr>
        <p:txBody>
          <a:bodyPr wrap="square">
            <a:spAutoFit/>
          </a:bodyPr>
          <a:lstStyle/>
          <a:p>
            <a:pPr>
              <a:buFont typeface="+mj-lt"/>
              <a:buAutoNum type="arabicPeriod"/>
            </a:pPr>
            <a:r>
              <a:rPr lang="en-US" sz="2400" dirty="0">
                <a:latin typeface="Comic Sans MS" panose="030F0702030302020204" pitchFamily="66" charset="0"/>
              </a:rPr>
              <a:t>  What happened to the number of bow ties produced as you    </a:t>
            </a:r>
          </a:p>
          <a:p>
            <a:r>
              <a:rPr lang="en-US" sz="2400" dirty="0">
                <a:latin typeface="Comic Sans MS" panose="030F0702030302020204" pitchFamily="66" charset="0"/>
              </a:rPr>
              <a:t>     added workers?  </a:t>
            </a:r>
          </a:p>
          <a:p>
            <a:endParaRPr lang="en-US" sz="2400" dirty="0">
              <a:latin typeface="Comic Sans MS" panose="030F0702030302020204" pitchFamily="66" charset="0"/>
            </a:endParaRPr>
          </a:p>
          <a:p>
            <a:r>
              <a:rPr lang="en-US" sz="2400" dirty="0">
                <a:latin typeface="Comic Sans MS" panose="030F0702030302020204" pitchFamily="66" charset="0"/>
              </a:rPr>
              <a:t>2. What was the resource that increased by one unit in our bow      </a:t>
            </a:r>
          </a:p>
          <a:p>
            <a:r>
              <a:rPr lang="en-US" sz="2400" dirty="0">
                <a:latin typeface="Comic Sans MS" panose="030F0702030302020204" pitchFamily="66" charset="0"/>
              </a:rPr>
              <a:t>     tie manufacturing? </a:t>
            </a:r>
            <a:br>
              <a:rPr lang="en-US" sz="2400" dirty="0">
                <a:latin typeface="Comic Sans MS" panose="030F0702030302020204" pitchFamily="66" charset="0"/>
              </a:rPr>
            </a:br>
            <a:r>
              <a:rPr lang="en-US" sz="2400" dirty="0">
                <a:latin typeface="Comic Sans MS" panose="030F0702030302020204" pitchFamily="66" charset="0"/>
              </a:rPr>
              <a:t> </a:t>
            </a:r>
          </a:p>
          <a:p>
            <a:r>
              <a:rPr lang="en-US" sz="2400" dirty="0">
                <a:latin typeface="Comic Sans MS" panose="030F0702030302020204" pitchFamily="66" charset="0"/>
              </a:rPr>
              <a:t>3. What were the resources that were held constant? </a:t>
            </a:r>
            <a:br>
              <a:rPr lang="en-US" sz="2400" dirty="0">
                <a:latin typeface="Comic Sans MS" panose="030F0702030302020204" pitchFamily="66" charset="0"/>
              </a:rPr>
            </a:br>
            <a:r>
              <a:rPr lang="en-US" sz="2400" dirty="0">
                <a:latin typeface="Comic Sans MS" panose="030F0702030302020204" pitchFamily="66" charset="0"/>
              </a:rPr>
              <a:t> </a:t>
            </a:r>
          </a:p>
          <a:p>
            <a:r>
              <a:rPr lang="en-US" sz="2400" dirty="0">
                <a:latin typeface="Comic Sans MS" panose="030F0702030302020204" pitchFamily="66" charset="0"/>
              </a:rPr>
              <a:t>4. Why would an entrepreneur like Mo care about marginal</a:t>
            </a:r>
          </a:p>
          <a:p>
            <a:r>
              <a:rPr lang="en-US" sz="2400" dirty="0">
                <a:latin typeface="Comic Sans MS" panose="030F0702030302020204" pitchFamily="66" charset="0"/>
              </a:rPr>
              <a:t>     physical product? </a:t>
            </a:r>
          </a:p>
          <a:p>
            <a:endParaRPr lang="en-US" sz="2400" dirty="0">
              <a:latin typeface="Comic Sans MS" panose="030F0702030302020204" pitchFamily="66" charset="0"/>
            </a:endParaRPr>
          </a:p>
          <a:p>
            <a:r>
              <a:rPr lang="en-US" sz="2400" dirty="0">
                <a:latin typeface="Comic Sans MS" panose="030F0702030302020204" pitchFamily="66" charset="0"/>
              </a:rPr>
              <a:t>5. Why would an entrepreneur like Mo care about the total product produced? </a:t>
            </a:r>
            <a:endParaRPr lang="en-US" sz="2400" dirty="0">
              <a:effectLst/>
              <a:latin typeface="Comic Sans MS" panose="030F0702030302020204" pitchFamily="66" charset="0"/>
            </a:endParaRPr>
          </a:p>
        </p:txBody>
      </p:sp>
    </p:spTree>
    <p:extLst>
      <p:ext uri="{BB962C8B-B14F-4D97-AF65-F5344CB8AC3E}">
        <p14:creationId xmlns:p14="http://schemas.microsoft.com/office/powerpoint/2010/main" val="393466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8825" y="275772"/>
            <a:ext cx="9395153" cy="856342"/>
          </a:xfrm>
        </p:spPr>
        <p:txBody>
          <a:bodyPr>
            <a:noAutofit/>
          </a:bodyPr>
          <a:lstStyle/>
          <a:p>
            <a:pPr algn="ctr"/>
            <a:r>
              <a:rPr lang="en-US" sz="2400" b="1" dirty="0">
                <a:latin typeface="Comic Sans MS" panose="030F0702030302020204" pitchFamily="66" charset="0"/>
              </a:rPr>
              <a:t>Two Graphs </a:t>
            </a:r>
            <a:r>
              <a:rPr lang="en-US" sz="2400" dirty="0">
                <a:latin typeface="Comic Sans MS" panose="030F0702030302020204" pitchFamily="66" charset="0"/>
              </a:rPr>
              <a:t/>
            </a:r>
            <a:br>
              <a:rPr lang="en-US" sz="2400" dirty="0">
                <a:latin typeface="Comic Sans MS" panose="030F0702030302020204" pitchFamily="66" charset="0"/>
              </a:rPr>
            </a:br>
            <a:endParaRPr lang="en-US" sz="24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6" name="Rectangle 5"/>
          <p:cNvSpPr/>
          <p:nvPr/>
        </p:nvSpPr>
        <p:spPr>
          <a:xfrm>
            <a:off x="2188482" y="963136"/>
            <a:ext cx="9611631" cy="4893647"/>
          </a:xfrm>
          <a:prstGeom prst="rect">
            <a:avLst/>
          </a:prstGeom>
        </p:spPr>
        <p:txBody>
          <a:bodyPr wrap="square">
            <a:spAutoFit/>
          </a:bodyPr>
          <a:lstStyle/>
          <a:p>
            <a:r>
              <a:rPr lang="en-US" sz="2600" dirty="0">
                <a:latin typeface="Comic Sans MS" panose="030F0702030302020204" pitchFamily="66" charset="0"/>
              </a:rPr>
              <a:t>Working in your groups:</a:t>
            </a:r>
          </a:p>
          <a:p>
            <a:endParaRPr lang="en-US" sz="2600" dirty="0">
              <a:latin typeface="Comic Sans MS" panose="030F0702030302020204" pitchFamily="66" charset="0"/>
            </a:endParaRPr>
          </a:p>
          <a:p>
            <a:r>
              <a:rPr lang="en-US" sz="2600" dirty="0">
                <a:latin typeface="Comic Sans MS" panose="030F0702030302020204" pitchFamily="66" charset="0"/>
              </a:rPr>
              <a:t>	</a:t>
            </a:r>
            <a:r>
              <a:rPr lang="en-US" sz="2600" b="1" u="sng" dirty="0">
                <a:solidFill>
                  <a:srgbClr val="0000FF"/>
                </a:solidFill>
                <a:latin typeface="Comic Sans MS" panose="030F0702030302020204" pitchFamily="66" charset="0"/>
              </a:rPr>
              <a:t>CREATE TWO GRAPHS</a:t>
            </a:r>
          </a:p>
          <a:p>
            <a:endParaRPr lang="en-US" sz="2600" dirty="0">
              <a:latin typeface="Comic Sans MS" panose="030F0702030302020204" pitchFamily="66" charset="0"/>
            </a:endParaRPr>
          </a:p>
          <a:p>
            <a:r>
              <a:rPr lang="en-US" sz="2600" dirty="0">
                <a:latin typeface="Comic Sans MS" panose="030F0702030302020204" pitchFamily="66" charset="0"/>
              </a:rPr>
              <a:t>		One Graph of the relationship between </a:t>
            </a:r>
          </a:p>
          <a:p>
            <a:r>
              <a:rPr lang="en-US" sz="2600" dirty="0">
                <a:latin typeface="Comic Sans MS" panose="030F0702030302020204" pitchFamily="66" charset="0"/>
              </a:rPr>
              <a:t>                         </a:t>
            </a:r>
            <a:r>
              <a:rPr lang="en-US" sz="2600" b="1" dirty="0">
                <a:solidFill>
                  <a:srgbClr val="8300C4"/>
                </a:solidFill>
                <a:latin typeface="Comic Sans MS" panose="030F0702030302020204" pitchFamily="66" charset="0"/>
              </a:rPr>
              <a:t>Total Product and Number of Workers </a:t>
            </a:r>
          </a:p>
          <a:p>
            <a:endParaRPr lang="en-US" sz="2600" dirty="0">
              <a:latin typeface="Comic Sans MS" panose="030F0702030302020204" pitchFamily="66" charset="0"/>
            </a:endParaRPr>
          </a:p>
          <a:p>
            <a:r>
              <a:rPr lang="en-US" sz="2600" dirty="0">
                <a:latin typeface="Comic Sans MS" panose="030F0702030302020204" pitchFamily="66" charset="0"/>
              </a:rPr>
              <a:t>	Another Graph of the relationship between</a:t>
            </a:r>
          </a:p>
          <a:p>
            <a:r>
              <a:rPr lang="en-US" sz="2600" dirty="0">
                <a:latin typeface="Comic Sans MS" panose="030F0702030302020204" pitchFamily="66" charset="0"/>
              </a:rPr>
              <a:t>               </a:t>
            </a:r>
            <a:r>
              <a:rPr lang="en-US" sz="2600" b="1" dirty="0">
                <a:solidFill>
                  <a:srgbClr val="D25500"/>
                </a:solidFill>
                <a:latin typeface="Comic Sans MS" panose="030F0702030302020204" pitchFamily="66" charset="0"/>
              </a:rPr>
              <a:t>Marginal Product and the Number of Workers</a:t>
            </a:r>
          </a:p>
          <a:p>
            <a:endParaRPr lang="en-US" sz="2600" dirty="0">
              <a:latin typeface="Comic Sans MS" panose="030F0702030302020204" pitchFamily="66" charset="0"/>
            </a:endParaRPr>
          </a:p>
          <a:p>
            <a:r>
              <a:rPr lang="en-US" sz="2600" dirty="0">
                <a:latin typeface="Comic Sans MS" panose="030F0702030302020204" pitchFamily="66" charset="0"/>
              </a:rPr>
              <a:t>Create these graphs on the back of Activity 3: </a:t>
            </a:r>
          </a:p>
          <a:p>
            <a:r>
              <a:rPr lang="en-US" sz="2600" dirty="0">
                <a:latin typeface="Comic Sans MS" panose="030F0702030302020204" pitchFamily="66" charset="0"/>
              </a:rPr>
              <a:t>                                                        Recording Sheet.</a:t>
            </a:r>
          </a:p>
        </p:txBody>
      </p:sp>
    </p:spTree>
    <p:extLst>
      <p:ext uri="{BB962C8B-B14F-4D97-AF65-F5344CB8AC3E}">
        <p14:creationId xmlns:p14="http://schemas.microsoft.com/office/powerpoint/2010/main" val="1030417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8825" y="275772"/>
            <a:ext cx="9395153" cy="856342"/>
          </a:xfrm>
        </p:spPr>
        <p:txBody>
          <a:bodyPr>
            <a:noAutofit/>
          </a:bodyPr>
          <a:lstStyle/>
          <a:p>
            <a:pPr algn="ctr"/>
            <a:r>
              <a:rPr lang="en-US" sz="2400" b="1" dirty="0">
                <a:latin typeface="Comic Sans MS" panose="030F0702030302020204" pitchFamily="66" charset="0"/>
              </a:rPr>
              <a:t/>
            </a:r>
            <a:br>
              <a:rPr lang="en-US" sz="2400" b="1" dirty="0">
                <a:latin typeface="Comic Sans MS" panose="030F0702030302020204" pitchFamily="66" charset="0"/>
              </a:rPr>
            </a:br>
            <a:r>
              <a:rPr lang="en-US" sz="2400" b="1" dirty="0">
                <a:latin typeface="Comic Sans MS" panose="030F0702030302020204" pitchFamily="66" charset="0"/>
              </a:rPr>
              <a:t>Analyze the Two Graphs Made</a:t>
            </a:r>
            <a:r>
              <a:rPr lang="en-US" sz="2400" dirty="0">
                <a:latin typeface="Comic Sans MS" panose="030F0702030302020204" pitchFamily="66" charset="0"/>
              </a:rPr>
              <a:t/>
            </a:r>
            <a:br>
              <a:rPr lang="en-US" sz="2400" dirty="0">
                <a:latin typeface="Comic Sans MS" panose="030F0702030302020204" pitchFamily="66" charset="0"/>
              </a:rPr>
            </a:br>
            <a:endParaRPr lang="en-US" sz="2400" dirty="0">
              <a:latin typeface="Comic Sans MS" panose="030F0702030302020204" pitchFamily="66" charset="0"/>
            </a:endParaRPr>
          </a:p>
        </p:txBody>
      </p:sp>
      <p:pic>
        <p:nvPicPr>
          <p:cNvPr id="3" name="Picture 2"/>
          <p:cNvPicPr>
            <a:picLocks noChangeAspect="1"/>
          </p:cNvPicPr>
          <p:nvPr/>
        </p:nvPicPr>
        <p:blipFill>
          <a:blip r:embed="rId3"/>
          <a:stretch>
            <a:fillRect/>
          </a:stretch>
        </p:blipFill>
        <p:spPr>
          <a:xfrm>
            <a:off x="0" y="0"/>
            <a:ext cx="2028825" cy="6858000"/>
          </a:xfrm>
          <a:prstGeom prst="rect">
            <a:avLst/>
          </a:prstGeom>
          <a:scene3d>
            <a:camera prst="orthographicFront"/>
            <a:lightRig rig="threePt" dir="t"/>
          </a:scene3d>
          <a:sp3d>
            <a:bevelT/>
          </a:sp3d>
        </p:spPr>
      </p:pic>
      <p:sp>
        <p:nvSpPr>
          <p:cNvPr id="4" name="Rectangle 3"/>
          <p:cNvSpPr/>
          <p:nvPr/>
        </p:nvSpPr>
        <p:spPr>
          <a:xfrm>
            <a:off x="1485157" y="1335314"/>
            <a:ext cx="10482489" cy="4184735"/>
          </a:xfrm>
          <a:prstGeom prst="rect">
            <a:avLst/>
          </a:prstGeom>
        </p:spPr>
        <p:txBody>
          <a:bodyPr wrap="square">
            <a:spAutoFit/>
          </a:bodyPr>
          <a:lstStyle/>
          <a:p>
            <a:pPr marL="457200" marR="0">
              <a:lnSpc>
                <a:spcPct val="115000"/>
              </a:lnSpc>
              <a:spcBef>
                <a:spcPts val="0"/>
              </a:spcBef>
              <a:spcAft>
                <a:spcPts val="1000"/>
              </a:spcAft>
            </a:pPr>
            <a:r>
              <a:rPr lang="en-US" sz="2800" dirty="0">
                <a:latin typeface="Comic Sans MS" panose="030F0702030302020204" pitchFamily="66" charset="0"/>
                <a:ea typeface="Calibri" panose="020F0502020204030204" pitchFamily="34" charset="0"/>
                <a:cs typeface="Cambria" panose="02040503050406030204" pitchFamily="18" charset="0"/>
              </a:rPr>
              <a:t>Answer the following questions for each of your graphs:</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a) Label the intercept, maxima, and minima.</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b) What is the intercept?</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c) What is the maximum?</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d) What is the minimum?</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e) What are the periods where the graph is increasing?</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f) What are the periods where the graph is decreasing?</a:t>
            </a:r>
            <a:endParaRPr lang="en-US" sz="2800" dirty="0">
              <a:latin typeface="Comic Sans MS" panose="030F0702030302020204" pitchFamily="66" charset="0"/>
              <a:ea typeface="Calibri" panose="020F0502020204030204" pitchFamily="34" charset="0"/>
              <a:cs typeface="Times New Roman" panose="02020603050405020304" pitchFamily="18" charset="0"/>
            </a:endParaRPr>
          </a:p>
          <a:p>
            <a:pPr marL="914400" marR="0">
              <a:lnSpc>
                <a:spcPct val="115000"/>
              </a:lnSpc>
              <a:spcBef>
                <a:spcPts val="0"/>
              </a:spcBef>
              <a:spcAft>
                <a:spcPts val="0"/>
              </a:spcAft>
            </a:pPr>
            <a:r>
              <a:rPr lang="en-US" sz="2800" dirty="0">
                <a:latin typeface="Comic Sans MS" panose="030F0702030302020204" pitchFamily="66" charset="0"/>
                <a:ea typeface="Calibri" panose="020F0502020204030204" pitchFamily="34" charset="0"/>
                <a:cs typeface="Cambria" panose="02040503050406030204" pitchFamily="18" charset="0"/>
              </a:rPr>
              <a:t>g) What are the domain and range? How do you know?</a:t>
            </a:r>
            <a:endParaRPr lang="en-US" sz="28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8450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248</TotalTime>
  <Words>363</Words>
  <Application>Microsoft Office PowerPoint</Application>
  <PresentationFormat>Widescreen</PresentationFormat>
  <Paragraphs>99</Paragraphs>
  <Slides>14</Slides>
  <Notes>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8" baseType="lpstr">
      <vt:lpstr>Academy Engraved LET</vt:lpstr>
      <vt:lpstr>Arial</vt:lpstr>
      <vt:lpstr>Britannic Bold</vt:lpstr>
      <vt:lpstr>Calibri</vt:lpstr>
      <vt:lpstr>Cambria</vt:lpstr>
      <vt:lpstr>Comic Sans MS</vt:lpstr>
      <vt:lpstr>Courier New</vt:lpstr>
      <vt:lpstr>Symbol</vt:lpstr>
      <vt:lpstr>Times New Roman</vt:lpstr>
      <vt:lpstr>Tw Cen MT</vt:lpstr>
      <vt:lpstr>Tw Cen MT Condensed</vt:lpstr>
      <vt:lpstr>Wingdings 3</vt:lpstr>
      <vt:lpstr>Integral</vt:lpstr>
      <vt:lpstr>Packager Shell Object</vt:lpstr>
      <vt:lpstr>PowerPoint Presentation</vt:lpstr>
      <vt:lpstr>Let’s Watch  AND  CONSIDER THE FOLLOWING </vt:lpstr>
      <vt:lpstr>PowerPoint Presentation</vt:lpstr>
      <vt:lpstr>Activity 2: Bow Tie Template        1)     Cut out one bow tie.        2)     Decorate the tie with 6 diagonal stripes               in alternating colors of marker/pen.        3)     Fold the tabs at the end in to the middle                and staple or tape</vt:lpstr>
      <vt:lpstr>PowerPoint Presentation</vt:lpstr>
      <vt:lpstr>  Activity 3: 4 Rounds   Each group will represent a different bow tie manufacturer  One copy per group:  Production Recording Sheet   In Each round students will have 2½ minutes to “manufacture their bowties  </vt:lpstr>
      <vt:lpstr> Analyze the data collected  </vt:lpstr>
      <vt:lpstr>Two Graphs  </vt:lpstr>
      <vt:lpstr> Analyze the Two Graphs Made </vt:lpstr>
      <vt:lpstr>Continue to Analyze Information:</vt:lpstr>
      <vt:lpstr>Continue to Analyze Information:</vt:lpstr>
      <vt:lpstr>ACTIVITY 5: PRODUCTION DATA IS IT LINEAR OR QUADRATIC? </vt:lpstr>
      <vt:lpstr>CONCLUSION:  1)   What is the relationship            between the number of workers        and amount of a good or service        produced?   2)   What is the definition of marginal             product?   3)   What is the law of diminishing marginal          returns?   4)    Why is the relationship between labor and         marginal output quadratic (all else constant)        and not linear?  </vt:lpstr>
      <vt:lpstr> Assessment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Michelsson</dc:creator>
  <cp:lastModifiedBy>Alexis Andrews</cp:lastModifiedBy>
  <cp:revision>22</cp:revision>
  <dcterms:created xsi:type="dcterms:W3CDTF">2016-05-17T12:27:52Z</dcterms:created>
  <dcterms:modified xsi:type="dcterms:W3CDTF">2016-05-19T13:17:47Z</dcterms:modified>
</cp:coreProperties>
</file>